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9" r:id="rId4"/>
    <p:sldId id="263" r:id="rId5"/>
    <p:sldId id="271" r:id="rId6"/>
    <p:sldId id="284" r:id="rId7"/>
    <p:sldId id="285" r:id="rId8"/>
    <p:sldId id="286" r:id="rId9"/>
    <p:sldId id="287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71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Бюджет отрасли (млрд. руб.)</a:t>
            </a:r>
            <a:endParaRPr lang="ru-RU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 w="17526">
              <a:solidFill>
                <a:srgbClr val="0000FF"/>
              </a:solidFill>
            </a:ln>
          </c:spPr>
          <c:invertIfNegative val="0"/>
          <c:dLbls>
            <c:dLbl>
              <c:idx val="0"/>
              <c:layout>
                <c:manualLayout>
                  <c:x val="3.1390186912388729E-3"/>
                  <c:y val="0.16094946371980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E2-4B53-ABA3-D14DB44FD1BF}"/>
                </c:ext>
              </c:extLst>
            </c:dLbl>
            <c:dLbl>
              <c:idx val="1"/>
              <c:layout>
                <c:manualLayout>
                  <c:x val="4.5785343238814334E-3"/>
                  <c:y val="0.1458092039869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E2-4B53-ABA3-D14DB44FD1BF}"/>
                </c:ext>
              </c:extLst>
            </c:dLbl>
            <c:dLbl>
              <c:idx val="2"/>
              <c:layout>
                <c:manualLayout>
                  <c:x val="-2.9904544478367282E-3"/>
                  <c:y val="0.15016466040998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E2-4B53-ABA3-D14DB44FD1BF}"/>
                </c:ext>
              </c:extLst>
            </c:dLbl>
            <c:dLbl>
              <c:idx val="3"/>
              <c:layout>
                <c:manualLayout>
                  <c:x val="-8.8680247564139544E-2"/>
                  <c:y val="-6.98055913820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2-4B53-ABA3-D14DB44FD1BF}"/>
                </c:ext>
              </c:extLst>
            </c:dLbl>
            <c:dLbl>
              <c:idx val="4"/>
              <c:layout>
                <c:manualLayout>
                  <c:x val="-2.7083333333333386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2-4B53-ABA3-D14DB44FD1BF}"/>
                </c:ext>
              </c:extLst>
            </c:dLbl>
            <c:dLbl>
              <c:idx val="5"/>
              <c:layout>
                <c:manualLayout>
                  <c:x val="-2.5000000000000001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2-4B53-ABA3-D14DB44FD1BF}"/>
                </c:ext>
              </c:extLst>
            </c:dLbl>
            <c:dLbl>
              <c:idx val="6"/>
              <c:layout>
                <c:manualLayout>
                  <c:x val="-3.333333333333334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2-4B53-ABA3-D14DB44FD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30.3</c:v>
                </c:pt>
                <c:pt idx="1">
                  <c:v>32.700000000000003</c:v>
                </c:pt>
                <c:pt idx="2">
                  <c:v>34.800000000000011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BE2-4B53-ABA3-D14DB44FD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28000"/>
        <c:axId val="70129536"/>
      </c:barChart>
      <c:catAx>
        <c:axId val="701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0129536"/>
        <c:crosses val="autoZero"/>
        <c:auto val="1"/>
        <c:lblAlgn val="ctr"/>
        <c:lblOffset val="100"/>
        <c:noMultiLvlLbl val="0"/>
      </c:catAx>
      <c:valAx>
        <c:axId val="70129536"/>
        <c:scaling>
          <c:orientation val="minMax"/>
          <c:max val="3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0128000"/>
        <c:crosses val="autoZero"/>
        <c:crossBetween val="between"/>
        <c:majorUnit val="10"/>
      </c:valAx>
      <c:spPr>
        <a:noFill/>
        <a:ln w="16907">
          <a:noFill/>
        </a:ln>
      </c:spPr>
    </c:plotArea>
    <c:plotVisOnly val="1"/>
    <c:dispBlanksAs val="gap"/>
    <c:showDLblsOverMax val="0"/>
  </c:chart>
  <c:txPr>
    <a:bodyPr/>
    <a:lstStyle/>
    <a:p>
      <a:pPr>
        <a:defRPr sz="62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Основные цели и промежуточные результаты реализации в 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Куратор: 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Фетисов А.Б., заместитель председателя Правительства Самарской области</a:t>
            </a:r>
          </a:p>
          <a:p>
            <a: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14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и науки Самарской области</a:t>
            </a:r>
            <a:endParaRPr lang="ru-RU" sz="1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50" y="5817385"/>
            <a:ext cx="86663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науки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Самарской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февраля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215433"/>
              </p:ext>
            </p:extLst>
          </p:nvPr>
        </p:nvGraphicFramePr>
        <p:xfrm>
          <a:off x="125184" y="1676450"/>
          <a:ext cx="886755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8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1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97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113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образования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Юрид</a:t>
                      </a:r>
                      <a:r>
                        <a:rPr lang="ru-RU" sz="1400" dirty="0" smtClean="0"/>
                        <a:t>. лиц /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Филиалов и структур. </a:t>
                      </a:r>
                      <a:r>
                        <a:rPr lang="ru-RU" sz="1400" dirty="0" err="1" smtClean="0"/>
                        <a:t>подразд</a:t>
                      </a:r>
                      <a:r>
                        <a:rPr lang="ru-RU" sz="1400" dirty="0" smtClean="0"/>
                        <a:t>. /</a:t>
                      </a:r>
                      <a:r>
                        <a:rPr lang="ru-RU" sz="1400" baseline="0" dirty="0" smtClean="0"/>
                        <a:t>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Педагог</a:t>
                      </a:r>
                      <a:r>
                        <a:rPr lang="ru-RU" sz="1400" baseline="0" dirty="0" smtClean="0"/>
                        <a:t>ов (учителей) / в т.ч. доля до 35 лет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Обучающихся (тыс. чел.)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Примечания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Дошкольное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541 /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328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14986 / 23,1%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157,7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Актуальная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очередь для детей до 3 лет – 4 166 чел.,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от 3 до 7 лет – 4 909 чел.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690 / 321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168 / 167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19661 / 22,2%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328,3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Во 2-ю смену обучаются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417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чел. (9,3%)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Малокомплектных школ (с учётом филиалов)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- 260 (30,3%)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Дополнительное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84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76 / 53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6703 /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325,8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Охват детей программами технической и естественнонаучной направленности – 39 239 чел. (14,8%)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СПО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 / 16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 / 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3688 / 21,2%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(50,7%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организуют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дуальное обучение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58  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(84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участвуют в движении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ВорлдСкиллс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78130" y="0"/>
            <a:ext cx="812353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Актуальные характеристики системы образования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78465" y="1174246"/>
            <a:ext cx="7823200" cy="4143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сети, контингент, кадры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32509" y="250031"/>
            <a:ext cx="7766462" cy="604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отрасли «Образование»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699122"/>
              </p:ext>
            </p:extLst>
          </p:nvPr>
        </p:nvGraphicFramePr>
        <p:xfrm>
          <a:off x="0" y="1543792"/>
          <a:ext cx="5272644" cy="531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5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740564"/>
              </p:ext>
            </p:extLst>
          </p:nvPr>
        </p:nvGraphicFramePr>
        <p:xfrm>
          <a:off x="5165725" y="3286125"/>
          <a:ext cx="5561013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Лист" r:id="rId5" imgW="6376969" imgH="4041998" progId="Excel.Sheet.8">
                  <p:embed/>
                </p:oleObj>
              </mc:Choice>
              <mc:Fallback>
                <p:oleObj name="Лист" r:id="rId5" imgW="6376969" imgH="4041998" progId="Excel.Sheet.8">
                  <p:embed/>
                  <p:pic>
                    <p:nvPicPr>
                      <p:cNvPr id="0" name="Picture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3286125"/>
                        <a:ext cx="5561013" cy="3660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582093" y="1565885"/>
            <a:ext cx="3381153" cy="462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Доля отрасли «Образование» в бюджете Самарской области 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в 2019 году</a:t>
            </a:r>
          </a:p>
        </p:txBody>
      </p:sp>
      <p:sp>
        <p:nvSpPr>
          <p:cNvPr id="2" name="Стрелка вниз 1"/>
          <p:cNvSpPr/>
          <p:nvPr/>
        </p:nvSpPr>
        <p:spPr>
          <a:xfrm rot="2063436">
            <a:off x="7739406" y="3016577"/>
            <a:ext cx="537328" cy="857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127592" y="1177037"/>
            <a:ext cx="8865580" cy="50540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Территориальные преимущества и ограничения: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1.1. Преимущества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государственная модель управления образованием; компактность территории; приоритет отрасли «Образование» (24% средств областного бюджета, направляются на развитие отрасли).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1.2. Ограничения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затруднения в обеспечении 100-процентного охвата детей дошкольным образованием в связи с массовым строительством в новых жилых микрорайонах.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Приоритетные направления: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реализация мер, направленных на ликвидацию очерёдности в дошкольные образовательные организации; реализация комплекса мер, направленного на развитие функциональной грамотности школьников; развитие системы технического творчества обучающихся;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мер, направленных на развитие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системы СПО.</a:t>
            </a:r>
          </a:p>
          <a:p>
            <a:pPr lvl="0" algn="just">
              <a:spcBef>
                <a:spcPts val="600"/>
              </a:spcBef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Опыт и перспективы межрегиональной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кооперации: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Самарская область неоднократно становилась стажировочной площадкой для реализации в сфере образования (переход на государственную модель управления, в рамках Федеральной целевой программы развития образования и т.д.).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78465" y="0"/>
            <a:ext cx="78232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Региональные особенности реализации               нацпроектов в сфере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Перечень региональных проектов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09203"/>
              </p:ext>
            </p:extLst>
          </p:nvPr>
        </p:nvGraphicFramePr>
        <p:xfrm>
          <a:off x="169682" y="1530054"/>
          <a:ext cx="8836095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6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0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93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93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объявленных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2018 году конкурсов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т.ч. кол-во участий в конкурсах</a:t>
                      </a:r>
                      <a:endParaRPr lang="ru-RU" sz="14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кол-во побед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участия в 2019 году         (не менее)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732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4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* в случае объявления федеральных конкурсных отборов</a:t>
            </a:r>
          </a:p>
        </p:txBody>
      </p:sp>
    </p:spTree>
    <p:extLst>
      <p:ext uri="{BB962C8B-B14F-4D97-AF65-F5344CB8AC3E}">
        <p14:creationId xmlns:p14="http://schemas.microsoft.com/office/powerpoint/2010/main" val="21400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нефинансовых 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27176"/>
              </p:ext>
            </p:extLst>
          </p:nvPr>
        </p:nvGraphicFramePr>
        <p:xfrm>
          <a:off x="179110" y="1244600"/>
          <a:ext cx="8842342" cy="5216529"/>
        </p:xfrm>
        <a:graphic>
          <a:graphicData uri="http://schemas.openxmlformats.org/drawingml/2006/table">
            <a:tbl>
              <a:tblPr/>
              <a:tblGrid>
                <a:gridCol w="420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5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1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 нацпроектов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Демография: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Создание мест в детских садах» для детей от 2 месяцев до 3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Образование: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Современная школа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Успех каждого ребёнка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Поддержка семей, имеющих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Цифровая образовательная 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Учитель будущего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Молодые профессионалы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Социальная активность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41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Новые возможности для каждого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предусмотрено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стороны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Министерства науки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и высшего образования РФ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</a:t>
            </a:r>
            <a:r>
              <a:rPr lang="ru-RU" sz="2400" b="1" dirty="0" smtClean="0"/>
              <a:t>финансовых </a:t>
            </a:r>
            <a:r>
              <a:rPr lang="ru-RU" sz="2400" b="1" dirty="0"/>
              <a:t>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09966"/>
              </p:ext>
            </p:extLst>
          </p:nvPr>
        </p:nvGraphicFramePr>
        <p:xfrm>
          <a:off x="0" y="1209674"/>
          <a:ext cx="9144001" cy="5548315"/>
        </p:xfrm>
        <a:graphic>
          <a:graphicData uri="http://schemas.openxmlformats.org/drawingml/2006/table">
            <a:tbl>
              <a:tblPr/>
              <a:tblGrid>
                <a:gridCol w="345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1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47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1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867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1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составляющие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Суммы федеральных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субсидий, 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финансовых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«Демография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1,5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722,8859 (2020 г.) 721,1206 (2021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04.02.2019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0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585,837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«Современная школа»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новых мест в образовательных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организациях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(строительство </a:t>
                      </a:r>
                      <a:r>
                        <a:rPr lang="ru-RU" sz="1300" i="1" dirty="0">
                          <a:latin typeface="Times New Roman"/>
                          <a:ea typeface="Calibri"/>
                          <a:cs typeface="Times New Roman"/>
                        </a:rPr>
                        <a:t>2-ой школы в «Южном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городе»)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311,4041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10.02.2019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45 центров цифрового и гуманитарного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профилей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62,4564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целевой модели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дополнительного образования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9,0657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Обновление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МТБ в сельских общеобразовательных организациях для занятий физической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культурой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5,2488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центра дополнительного образования детей в </a:t>
                      </a:r>
                      <a:r>
                        <a:rPr lang="ru-RU" sz="1300" i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СамГТУ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7,2010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Подписано 28.02.2019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«Социальная активность»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регионального ресурсного центра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добровольчества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9,5210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8352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2434,7405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т.ч. в 2019 году – 990,734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них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по НП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«Образование» – 404,897 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Работа над получением финансовых грантов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рамках нацпроекта «Образование»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08284"/>
              </p:ext>
            </p:extLst>
          </p:nvPr>
        </p:nvGraphicFramePr>
        <p:xfrm>
          <a:off x="150829" y="1424610"/>
          <a:ext cx="8861196" cy="5218418"/>
        </p:xfrm>
        <a:graphic>
          <a:graphicData uri="http://schemas.openxmlformats.org/drawingml/2006/table">
            <a:tbl>
              <a:tblPr/>
              <a:tblGrid>
                <a:gridCol w="591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4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485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0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6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0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	№ 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Планируемое количество заявок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Плановый 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объём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запрашиваемых федеральных </a:t>
                      </a:r>
                      <a:r>
                        <a:rPr lang="ru-RU" sz="15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грантовых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средств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, млн. руб.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«Молодые профессионалы»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Развитие МТБ учебно-производственных лабораторий учреждений СПО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7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Создание научно-учебных лабораторий на базе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сельских общеобразовательных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организаций, осуществляющих взаимодействие с аграрными университетами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Реализация инновационных проектов и лучших практик по различным направленностям дополнительного образования детей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Декомпозированные показатели нацпроекта «Образование»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999920"/>
            <a:ext cx="474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«Современная школа»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39649"/>
              </p:ext>
            </p:extLst>
          </p:nvPr>
        </p:nvGraphicFramePr>
        <p:xfrm>
          <a:off x="45654" y="1309610"/>
          <a:ext cx="8955501" cy="984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9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Число общеобразовательных организаций, расположенных в сельской местности и малых городах, в которых созданы условия, в том числе проведены ремонтные работы в помещениях, для размещения центров цифрового и гуманитарного профилей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2019 году 45 центров только в сельских районах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2429186"/>
            <a:ext cx="503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«Успех каждого ребёнка»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54379"/>
              </p:ext>
            </p:extLst>
          </p:nvPr>
        </p:nvGraphicFramePr>
        <p:xfrm>
          <a:off x="71406" y="2817174"/>
          <a:ext cx="8955501" cy="1716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3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Охват детей в возрасте от 5 до 18 лет дополнительным образованием (с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учётом муниципальных учреждений дополнительного образования)</a:t>
                      </a:r>
                      <a:endParaRPr lang="ru-RU" sz="1400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по итогам 2019-2020 годов должны быть не ниже значения на 01.01.2019.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в 2021-2024 годах: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МО, имеющих охват ниже 80%, ежегодный рост на 0,5%;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МО, имеющих охват 80% и выше, не ниже значения на 01.01.2019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85918" y="4643446"/>
            <a:ext cx="506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«Социальная активность»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80070"/>
              </p:ext>
            </p:extLst>
          </p:nvPr>
        </p:nvGraphicFramePr>
        <p:xfrm>
          <a:off x="45655" y="5034561"/>
          <a:ext cx="9026939" cy="164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01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вовлеченных в добровольческую деятельность,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4362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молодежи, задействованной в мероприятиях по вовлечению в творческую деятельность, от общего числа молодежи,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1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1083</Words>
  <Application>Microsoft Office PowerPoint</Application>
  <PresentationFormat>Экран (4:3)</PresentationFormat>
  <Paragraphs>245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Основные цели и промежуточные результаты реализации в Самарской области национальных проектов в сфере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Экос</cp:lastModifiedBy>
  <cp:revision>198</cp:revision>
  <cp:lastPrinted>2018-12-03T15:51:00Z</cp:lastPrinted>
  <dcterms:created xsi:type="dcterms:W3CDTF">2018-11-16T09:12:54Z</dcterms:created>
  <dcterms:modified xsi:type="dcterms:W3CDTF">2019-03-12T06:06:35Z</dcterms:modified>
</cp:coreProperties>
</file>